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325" r:id="rId2"/>
    <p:sldId id="364" r:id="rId3"/>
    <p:sldId id="365" r:id="rId4"/>
    <p:sldId id="375" r:id="rId5"/>
    <p:sldId id="369" r:id="rId6"/>
    <p:sldId id="370" r:id="rId7"/>
    <p:sldId id="371" r:id="rId8"/>
    <p:sldId id="376" r:id="rId9"/>
    <p:sldId id="360" r:id="rId10"/>
    <p:sldId id="362" r:id="rId11"/>
    <p:sldId id="359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FF99"/>
    <a:srgbClr val="F7F7F7"/>
    <a:srgbClr val="FFFFCC"/>
    <a:srgbClr val="660033"/>
    <a:srgbClr val="FF963F"/>
    <a:srgbClr val="EA96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1851" autoAdjust="0"/>
  </p:normalViewPr>
  <p:slideViewPr>
    <p:cSldViewPr>
      <p:cViewPr varScale="1">
        <p:scale>
          <a:sx n="64" d="100"/>
          <a:sy n="64" d="100"/>
        </p:scale>
        <p:origin x="11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02.06.2018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58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47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726F8-B835-4365-BFB8-CFC149AEB3B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98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175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43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33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39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4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338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8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18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0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1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5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6BD7-5440-4EE3-9A93-638617711BF9}" type="datetimeFigureOut">
              <a:rPr lang="ru-RU" smtClean="0"/>
              <a:t>02.06.2018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4221088"/>
            <a:ext cx="8856984" cy="17281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Президент Ассоциации вузов транспорта, ректор  РУТ (МИИТ)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Б.А. Лёвин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</a:rPr>
              <a:t>Директор Центра по связям с </a:t>
            </a:r>
            <a:r>
              <a:rPr lang="ru-RU" sz="2400" b="1" dirty="0" smtClean="0">
                <a:solidFill>
                  <a:srgbClr val="002060"/>
                </a:solidFill>
              </a:rPr>
              <a:t>производством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РУТ (МИИТ)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Л.И. Васина</a:t>
            </a:r>
          </a:p>
          <a:p>
            <a:pPr algn="r"/>
            <a:endParaRPr lang="ru-RU" sz="2400" b="1" dirty="0" smtClean="0">
              <a:solidFill>
                <a:srgbClr val="002060"/>
              </a:solidFill>
            </a:endParaRPr>
          </a:p>
          <a:p>
            <a:pPr algn="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237" y="2420888"/>
            <a:ext cx="8280920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Отраслевые вузы в реализации Указа Президента РФ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О национальных целях и стратегических задачах развития Российской Федерации на период до 2024 года»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44016"/>
            <a:ext cx="4187362" cy="1916832"/>
          </a:xfrm>
          <a:prstGeom prst="rect">
            <a:avLst/>
          </a:prstGeom>
        </p:spPr>
      </p:pic>
      <p:pic>
        <p:nvPicPr>
          <p:cNvPr id="10" name="Рисунок 9" descr="КНИГ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6632"/>
            <a:ext cx="2520280" cy="21602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536690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188641"/>
            <a:ext cx="6192687" cy="7920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Поддержка </a:t>
            </a:r>
            <a:r>
              <a:rPr lang="ru-RU" sz="2400" b="1" dirty="0" err="1" smtClean="0">
                <a:solidFill>
                  <a:srgbClr val="FF0000"/>
                </a:solidFill>
              </a:rPr>
              <a:t>Росжелдора</a:t>
            </a:r>
            <a:r>
              <a:rPr lang="ru-RU" sz="2400" b="1" dirty="0" smtClean="0">
                <a:solidFill>
                  <a:srgbClr val="FF0000"/>
                </a:solidFill>
              </a:rPr>
              <a:t> и ОАО «РЖД» на федеральном и отраслевом уровнях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232248" cy="136815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19" y="1268760"/>
            <a:ext cx="8280921" cy="4221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Бюджетные средства на развитие </a:t>
            </a:r>
            <a:r>
              <a:rPr lang="ru-RU" b="1" dirty="0" smtClean="0">
                <a:solidFill>
                  <a:srgbClr val="FF0000"/>
                </a:solidFill>
              </a:rPr>
              <a:t>материально-технической базы </a:t>
            </a:r>
            <a:r>
              <a:rPr lang="ru-RU" b="1" dirty="0" smtClean="0">
                <a:solidFill>
                  <a:srgbClr val="002060"/>
                </a:solidFill>
              </a:rPr>
              <a:t>вузов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Государственное финансирование </a:t>
            </a:r>
            <a:r>
              <a:rPr lang="ru-RU" b="1" dirty="0" smtClean="0">
                <a:solidFill>
                  <a:srgbClr val="FF0000"/>
                </a:solidFill>
              </a:rPr>
              <a:t>фундаментальных и поисковых </a:t>
            </a:r>
            <a:r>
              <a:rPr lang="ru-RU" b="1" dirty="0" smtClean="0">
                <a:solidFill>
                  <a:srgbClr val="002060"/>
                </a:solidFill>
              </a:rPr>
              <a:t>исследований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Оптимальная система </a:t>
            </a:r>
            <a:r>
              <a:rPr lang="ru-RU" b="1" dirty="0" smtClean="0">
                <a:solidFill>
                  <a:srgbClr val="FF0000"/>
                </a:solidFill>
              </a:rPr>
              <a:t>целевого обучения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Дальнейшее </a:t>
            </a:r>
            <a:r>
              <a:rPr lang="ru-RU" b="1" dirty="0" smtClean="0">
                <a:solidFill>
                  <a:srgbClr val="FF0000"/>
                </a:solidFill>
              </a:rPr>
              <a:t>развитие </a:t>
            </a:r>
            <a:r>
              <a:rPr lang="ru-RU" b="1" dirty="0" err="1" smtClean="0">
                <a:solidFill>
                  <a:srgbClr val="FF0000"/>
                </a:solidFill>
              </a:rPr>
              <a:t>специалитета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Применение вузами </a:t>
            </a:r>
            <a:r>
              <a:rPr lang="ru-RU" b="1" dirty="0" err="1" smtClean="0">
                <a:solidFill>
                  <a:srgbClr val="002060"/>
                </a:solidFill>
              </a:rPr>
              <a:t>Росжелдора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образовательных стандартов ВО,</a:t>
            </a:r>
            <a:r>
              <a:rPr lang="ru-RU" b="1" dirty="0" smtClean="0">
                <a:solidFill>
                  <a:srgbClr val="002060"/>
                </a:solidFill>
              </a:rPr>
              <a:t>  разработанных и утверждённых РУТ (МИИТ)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Законодательная база, </a:t>
            </a:r>
            <a:r>
              <a:rPr lang="ru-RU" b="1" dirty="0" smtClean="0">
                <a:solidFill>
                  <a:srgbClr val="FF0000"/>
                </a:solidFill>
              </a:rPr>
              <a:t>стимулирующая бизнес к участию в образовательном процессе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Квотирование </a:t>
            </a:r>
            <a:r>
              <a:rPr lang="ru-RU" b="1" dirty="0" smtClean="0">
                <a:solidFill>
                  <a:srgbClr val="FF0000"/>
                </a:solidFill>
              </a:rPr>
              <a:t>бюджетных мест </a:t>
            </a:r>
            <a:r>
              <a:rPr lang="ru-RU" b="1" dirty="0" smtClean="0">
                <a:solidFill>
                  <a:srgbClr val="002060"/>
                </a:solidFill>
              </a:rPr>
              <a:t>для иностранных студентов в отраслевых вузах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Создание и финансирование за </a:t>
            </a:r>
            <a:r>
              <a:rPr lang="ru-RU" b="1" dirty="0" smtClean="0">
                <a:solidFill>
                  <a:srgbClr val="002060"/>
                </a:solidFill>
              </a:rPr>
              <a:t>счёт </a:t>
            </a:r>
            <a:r>
              <a:rPr lang="ru-RU" b="1" dirty="0">
                <a:solidFill>
                  <a:srgbClr val="002060"/>
                </a:solidFill>
              </a:rPr>
              <a:t>государственных </a:t>
            </a:r>
            <a:r>
              <a:rPr lang="ru-RU" b="1" dirty="0" smtClean="0">
                <a:solidFill>
                  <a:srgbClr val="002060"/>
                </a:solidFill>
              </a:rPr>
              <a:t>бюджетных </a:t>
            </a:r>
            <a:r>
              <a:rPr lang="ru-RU" b="1" dirty="0">
                <a:solidFill>
                  <a:srgbClr val="002060"/>
                </a:solidFill>
              </a:rPr>
              <a:t>средств отраслевых </a:t>
            </a:r>
            <a:r>
              <a:rPr lang="ru-RU" b="1" dirty="0" smtClean="0">
                <a:solidFill>
                  <a:srgbClr val="FF0000"/>
                </a:solidFill>
              </a:rPr>
              <a:t>Научно-исследовательских лабораторий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Развитие </a:t>
            </a:r>
            <a:r>
              <a:rPr lang="ru-RU" b="1" dirty="0" smtClean="0">
                <a:solidFill>
                  <a:srgbClr val="FF0000"/>
                </a:solidFill>
              </a:rPr>
              <a:t>научных школ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Финансирование научно-исследовательских работ по </a:t>
            </a:r>
            <a:r>
              <a:rPr lang="ru-RU" b="1" dirty="0" smtClean="0">
                <a:solidFill>
                  <a:srgbClr val="FF0000"/>
                </a:solidFill>
              </a:rPr>
              <a:t>программам  </a:t>
            </a:r>
            <a:r>
              <a:rPr lang="ru-RU" b="1" dirty="0">
                <a:solidFill>
                  <a:srgbClr val="FF0000"/>
                </a:solidFill>
              </a:rPr>
              <a:t>НИОКР </a:t>
            </a:r>
            <a:r>
              <a:rPr lang="ru-RU" b="1" dirty="0" smtClean="0">
                <a:solidFill>
                  <a:srgbClr val="FF0000"/>
                </a:solidFill>
              </a:rPr>
              <a:t>железных дорог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5877272"/>
            <a:ext cx="8280921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</a:rPr>
              <a:t>Повышение качества образования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</a:rPr>
              <a:t>Единый научно-образовательный процесс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</a:rPr>
              <a:t>Подготовка востребованных специалистов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3707904" y="5562352"/>
            <a:ext cx="1368152" cy="242911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24044" y="6367346"/>
            <a:ext cx="484460" cy="3260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 smtClean="0">
                <a:solidFill>
                  <a:srgbClr val="002060"/>
                </a:solidFill>
              </a:rPr>
              <a:t>10</a:t>
            </a:r>
            <a:endParaRPr lang="ru-RU" sz="1867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29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7992888" cy="50405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БЛАГОДАРИМ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ЗА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ВНИМАНИЕ!!!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51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2376264" cy="22322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34481"/>
            <a:ext cx="3240360" cy="137038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732240" y="445165"/>
            <a:ext cx="792088" cy="3195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09053" y="2060848"/>
            <a:ext cx="822987" cy="3600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2018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188640"/>
            <a:ext cx="79208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292155"/>
            <a:ext cx="3188162" cy="68857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ИЗ УКАЗА ОТ 7 МАЯ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2018 ГОДА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36912"/>
            <a:ext cx="5112568" cy="3706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НАЦИОНАЛЬНЫЕ ЦЕЛИ РАЗВИТИЯ РФ: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Ускорение </a:t>
            </a:r>
            <a:r>
              <a:rPr lang="ru-RU" sz="2000" b="1" dirty="0">
                <a:solidFill>
                  <a:srgbClr val="FF0000"/>
                </a:solidFill>
              </a:rPr>
              <a:t>технологического развития </a:t>
            </a:r>
            <a:r>
              <a:rPr lang="ru-RU" sz="2000" b="1" dirty="0">
                <a:solidFill>
                  <a:srgbClr val="002060"/>
                </a:solidFill>
              </a:rPr>
              <a:t>Российской </a:t>
            </a:r>
            <a:r>
              <a:rPr lang="ru-RU" sz="2000" b="1" dirty="0" smtClean="0">
                <a:solidFill>
                  <a:srgbClr val="002060"/>
                </a:solidFill>
              </a:rPr>
              <a:t>Федерации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</a:rPr>
              <a:t>скоренное </a:t>
            </a:r>
            <a:r>
              <a:rPr lang="ru-RU" sz="2000" b="1" dirty="0" smtClean="0">
                <a:solidFill>
                  <a:srgbClr val="FF0000"/>
                </a:solidFill>
              </a:rPr>
              <a:t>внедрение </a:t>
            </a:r>
            <a:r>
              <a:rPr lang="ru-RU" sz="2000" b="1" dirty="0">
                <a:solidFill>
                  <a:srgbClr val="FF0000"/>
                </a:solidFill>
              </a:rPr>
              <a:t>цифровых технологий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в экономике и социальной </a:t>
            </a:r>
            <a:r>
              <a:rPr lang="ru-RU" sz="2000" b="1" dirty="0" smtClean="0">
                <a:solidFill>
                  <a:srgbClr val="002060"/>
                </a:solidFill>
              </a:rPr>
              <a:t>сфере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базовых отраслях </a:t>
            </a:r>
            <a:r>
              <a:rPr lang="ru-RU" sz="2000" b="1" dirty="0" smtClean="0">
                <a:solidFill>
                  <a:srgbClr val="FF0000"/>
                </a:solidFill>
              </a:rPr>
              <a:t>экономики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экспортно</a:t>
            </a:r>
            <a:r>
              <a:rPr lang="ru-RU" sz="2000" b="1" dirty="0" smtClean="0">
                <a:solidFill>
                  <a:srgbClr val="002060"/>
                </a:solidFill>
              </a:rPr>
              <a:t> ориентированного </a:t>
            </a:r>
            <a:r>
              <a:rPr lang="ru-RU" sz="2000" b="1" dirty="0">
                <a:solidFill>
                  <a:srgbClr val="002060"/>
                </a:solidFill>
              </a:rPr>
              <a:t>сектора, развивающегося на основе современных технологий и обеспеченного </a:t>
            </a:r>
            <a:r>
              <a:rPr lang="ru-RU" sz="2000" b="1" dirty="0">
                <a:solidFill>
                  <a:srgbClr val="FF0000"/>
                </a:solidFill>
              </a:rPr>
              <a:t>высококвалифицированными </a:t>
            </a:r>
            <a:r>
              <a:rPr lang="ru-RU" sz="2000" b="1" dirty="0" smtClean="0">
                <a:solidFill>
                  <a:srgbClr val="FF0000"/>
                </a:solidFill>
              </a:rPr>
              <a:t>кадрами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65437" y="548680"/>
            <a:ext cx="822987" cy="3600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2024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636912"/>
            <a:ext cx="2952328" cy="3706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8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ПРИОРИТЕТЫ:</a:t>
            </a:r>
          </a:p>
          <a:p>
            <a:pPr marL="342900" indent="-3429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Образование</a:t>
            </a:r>
          </a:p>
          <a:p>
            <a:pPr marL="342900" indent="-3429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Наука</a:t>
            </a:r>
          </a:p>
          <a:p>
            <a:pPr marL="342900" indent="-3429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Экология</a:t>
            </a:r>
          </a:p>
          <a:p>
            <a:pPr marL="342900" indent="-3429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Цифровая экономика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220072" y="4077072"/>
            <a:ext cx="762384" cy="72008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53740" y="6404223"/>
            <a:ext cx="467544" cy="3371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2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78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4" y="49724"/>
            <a:ext cx="8960902" cy="8372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выступления Президента РФ В.В.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Путина на Съезде транспортников России.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5 марта 2018 года</a:t>
            </a:r>
            <a:r>
              <a:rPr lang="en-US" sz="2000" b="1" kern="0" dirty="0" smtClean="0">
                <a:solidFill>
                  <a:srgbClr val="FF0000"/>
                </a:solidFill>
                <a:latin typeface="Calibri"/>
              </a:rPr>
              <a:t>. 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Задачи вузов транспорта.</a:t>
            </a:r>
            <a:endParaRPr kumimoji="0" lang="ru-RU" sz="20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124744"/>
            <a:ext cx="5976664" cy="50045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endParaRPr lang="ru-RU" sz="1600" b="1" dirty="0" smtClean="0">
              <a:solidFill>
                <a:srgbClr val="002060"/>
              </a:solidFill>
            </a:endParaRPr>
          </a:p>
          <a:p>
            <a:pPr indent="457200" algn="just">
              <a:lnSpc>
                <a:spcPts val="32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«Нужно </a:t>
            </a:r>
            <a:r>
              <a:rPr lang="ru-RU" sz="2000" b="1" i="1" dirty="0" smtClean="0">
                <a:solidFill>
                  <a:srgbClr val="FF0000"/>
                </a:solidFill>
              </a:rPr>
              <a:t>регулярно </a:t>
            </a:r>
            <a:r>
              <a:rPr lang="ru-RU" sz="2000" b="1" i="1" dirty="0">
                <a:solidFill>
                  <a:srgbClr val="FF0000"/>
                </a:solidFill>
              </a:rPr>
              <a:t>обновлять </a:t>
            </a:r>
            <a:r>
              <a:rPr lang="ru-RU" sz="2000" b="1" i="1" dirty="0" smtClean="0">
                <a:solidFill>
                  <a:srgbClr val="FF0000"/>
                </a:solidFill>
              </a:rPr>
              <a:t>материально-техническую базу </a:t>
            </a:r>
            <a:r>
              <a:rPr lang="ru-RU" sz="2000" b="1" dirty="0">
                <a:solidFill>
                  <a:srgbClr val="002060"/>
                </a:solidFill>
              </a:rPr>
              <a:t>профильного образования и науки, </a:t>
            </a:r>
            <a:r>
              <a:rPr lang="ru-RU" sz="2000" b="1" i="1" dirty="0">
                <a:solidFill>
                  <a:srgbClr val="FF0000"/>
                </a:solidFill>
              </a:rPr>
              <a:t>запускать новые программы обучения </a:t>
            </a:r>
            <a:r>
              <a:rPr lang="ru-RU" sz="2000" b="1" dirty="0">
                <a:solidFill>
                  <a:srgbClr val="002060"/>
                </a:solidFill>
              </a:rPr>
              <a:t>и повышения квалификации по </a:t>
            </a:r>
            <a:r>
              <a:rPr lang="ru-RU" sz="2000" b="1" i="1" dirty="0">
                <a:solidFill>
                  <a:srgbClr val="FF0000"/>
                </a:solidFill>
              </a:rPr>
              <a:t>самым современным и востребованным направлениям подготовки </a:t>
            </a:r>
            <a:r>
              <a:rPr lang="ru-RU" sz="2000" b="1" dirty="0">
                <a:solidFill>
                  <a:srgbClr val="002060"/>
                </a:solidFill>
              </a:rPr>
              <a:t>кадров.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indent="457200" algn="just">
              <a:lnSpc>
                <a:spcPts val="32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этой работе Правительство, регионы, вся система профессионального образования должны опираться прежде </a:t>
            </a:r>
            <a:r>
              <a:rPr lang="ru-RU" sz="2000" b="1" dirty="0" smtClean="0">
                <a:solidFill>
                  <a:srgbClr val="002060"/>
                </a:solidFill>
              </a:rPr>
              <a:t>всего на </a:t>
            </a:r>
            <a:r>
              <a:rPr lang="ru-RU" sz="2000" b="1" i="1" dirty="0">
                <a:solidFill>
                  <a:srgbClr val="FF0000"/>
                </a:solidFill>
              </a:rPr>
              <a:t>запросы транспортных предприятий и организаций</a:t>
            </a:r>
            <a:r>
              <a:rPr lang="ru-RU" sz="2000" b="1" dirty="0">
                <a:solidFill>
                  <a:srgbClr val="002060"/>
                </a:solidFill>
              </a:rPr>
              <a:t>, учитывать их </a:t>
            </a:r>
            <a:r>
              <a:rPr lang="ru-RU" sz="2000" b="1" dirty="0" smtClean="0">
                <a:solidFill>
                  <a:srgbClr val="002060"/>
                </a:solidFill>
              </a:rPr>
              <a:t>предложения»</a:t>
            </a:r>
          </a:p>
          <a:p>
            <a:pPr indent="457200">
              <a:lnSpc>
                <a:spcPts val="2800"/>
              </a:lnSpc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32440" y="6309320"/>
            <a:ext cx="467544" cy="3371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3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1124744"/>
            <a:ext cx="2915816" cy="230425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553740" y="6309320"/>
            <a:ext cx="467544" cy="3371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28672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4" y="94329"/>
            <a:ext cx="8960902" cy="74238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rgbClr val="FF0000"/>
                </a:solidFill>
                <a:latin typeface="Calibri"/>
              </a:rPr>
              <a:t>Консолидированный бюджет вуза и возможности выполнения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FF0000"/>
                </a:solidFill>
                <a:latin typeface="Calibri"/>
              </a:rPr>
              <a:t>у</a:t>
            </a:r>
            <a:r>
              <a:rPr kumimoji="0" lang="ru-RU" sz="20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становок Президента</a:t>
            </a:r>
            <a:r>
              <a:rPr kumimoji="0" lang="ru-RU" sz="2000" b="1" i="0" u="none" strike="noStrike" kern="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РФ на примере РУТ (МИИТ)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6" y="980728"/>
            <a:ext cx="2808312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БЮДЖЕТ: 30 %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980728"/>
            <a:ext cx="3384376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ВНЕБЮДЖЕТ: 70 %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699792" y="1484784"/>
            <a:ext cx="0" cy="36004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1484784"/>
            <a:ext cx="0" cy="36004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9552" y="1844824"/>
            <a:ext cx="619268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Необходимо выделять на </a:t>
            </a:r>
            <a:r>
              <a:rPr lang="ru-RU" b="1" i="1" dirty="0" smtClean="0">
                <a:solidFill>
                  <a:srgbClr val="FF0000"/>
                </a:solidFill>
              </a:rPr>
              <a:t>развитие МТБ </a:t>
            </a:r>
            <a:r>
              <a:rPr lang="ru-RU" b="1" dirty="0" smtClean="0">
                <a:solidFill>
                  <a:srgbClr val="002060"/>
                </a:solidFill>
              </a:rPr>
              <a:t>не менее </a:t>
            </a:r>
            <a:r>
              <a:rPr lang="ru-RU" sz="2000" b="1" i="1" dirty="0" smtClean="0">
                <a:solidFill>
                  <a:srgbClr val="FF0000"/>
                </a:solidFill>
              </a:rPr>
              <a:t>10 %</a:t>
            </a:r>
            <a:r>
              <a:rPr lang="ru-RU" b="1" i="1" dirty="0" smtClean="0">
                <a:solidFill>
                  <a:srgbClr val="002060"/>
                </a:solidFill>
              </a:rPr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как от бюджетных, так и от внебюджетных доходов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 rot="5400000">
            <a:off x="-284064" y="1918953"/>
            <a:ext cx="1192075" cy="334017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4966" y="2780928"/>
            <a:ext cx="2338802" cy="4280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Реально </a:t>
            </a:r>
          </a:p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выделяется 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1,1 %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 rot="5400000">
            <a:off x="1206393" y="2871708"/>
            <a:ext cx="216026" cy="1186595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19" y="3645024"/>
            <a:ext cx="2232249" cy="11304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Необходимость выделения из бюджета </a:t>
            </a:r>
            <a:r>
              <a:rPr lang="ru-RU" b="1" i="1" dirty="0" smtClean="0">
                <a:solidFill>
                  <a:srgbClr val="FF0000"/>
                </a:solidFill>
              </a:rPr>
              <a:t>субсидии на развитие МТБ</a:t>
            </a:r>
          </a:p>
        </p:txBody>
      </p:sp>
      <p:sp>
        <p:nvSpPr>
          <p:cNvPr id="19" name="Стрелка вправо с вырезом 18"/>
          <p:cNvSpPr/>
          <p:nvPr/>
        </p:nvSpPr>
        <p:spPr>
          <a:xfrm rot="5400000">
            <a:off x="6745700" y="1903374"/>
            <a:ext cx="1125207" cy="432048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2780928"/>
            <a:ext cx="6120680" cy="50405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Вузы в состоянии выделить не более </a:t>
            </a:r>
            <a:r>
              <a:rPr lang="ru-RU" b="1" i="1" dirty="0" smtClean="0">
                <a:solidFill>
                  <a:srgbClr val="FF0000"/>
                </a:solidFill>
              </a:rPr>
              <a:t>2 %</a:t>
            </a:r>
          </a:p>
          <a:p>
            <a:pPr algn="ctr">
              <a:lnSpc>
                <a:spcPts val="186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ПОЧЕМУ?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 rot="5400000">
            <a:off x="5508105" y="2852936"/>
            <a:ext cx="216022" cy="1224135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99792" y="3645024"/>
            <a:ext cx="4608512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72,1 % </a:t>
            </a:r>
            <a:r>
              <a:rPr lang="ru-RU" b="1" dirty="0" smtClean="0">
                <a:solidFill>
                  <a:srgbClr val="002060"/>
                </a:solidFill>
              </a:rPr>
              <a:t>на зарплату ППС и педагогических работников (соответственно </a:t>
            </a:r>
            <a:r>
              <a:rPr lang="ru-RU" b="1" i="1" dirty="0" smtClean="0">
                <a:solidFill>
                  <a:srgbClr val="FF0000"/>
                </a:solidFill>
              </a:rPr>
              <a:t>200 и 100 %  </a:t>
            </a:r>
            <a:r>
              <a:rPr lang="ru-RU" b="1" dirty="0" smtClean="0">
                <a:solidFill>
                  <a:srgbClr val="002060"/>
                </a:solidFill>
              </a:rPr>
              <a:t>к средней по региону)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99793" y="4437112"/>
            <a:ext cx="4608511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21,2 %</a:t>
            </a:r>
            <a:r>
              <a:rPr lang="ru-RU" b="1" dirty="0" smtClean="0">
                <a:solidFill>
                  <a:srgbClr val="002060"/>
                </a:solidFill>
              </a:rPr>
              <a:t>  на приобретение услуг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7380312" y="3717032"/>
            <a:ext cx="144015" cy="914400"/>
          </a:xfrm>
          <a:prstGeom prst="rightBrac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335" y="3738736"/>
            <a:ext cx="1440161" cy="9144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93,3 %</a:t>
            </a:r>
            <a:r>
              <a:rPr lang="ru-RU" b="1" dirty="0" smtClean="0">
                <a:solidFill>
                  <a:srgbClr val="002060"/>
                </a:solidFill>
              </a:rPr>
              <a:t> от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внебюджета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5252096"/>
            <a:ext cx="2808312" cy="15612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Недофинансирование текущего ремонта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Выделение на капитальный ремонт в 2018 г. менее </a:t>
            </a:r>
            <a:r>
              <a:rPr lang="ru-RU" b="1" dirty="0" smtClean="0">
                <a:solidFill>
                  <a:srgbClr val="FF0000"/>
                </a:solidFill>
              </a:rPr>
              <a:t>1 % </a:t>
            </a:r>
            <a:r>
              <a:rPr lang="ru-RU" b="1" dirty="0" smtClean="0">
                <a:solidFill>
                  <a:srgbClr val="002060"/>
                </a:solidFill>
              </a:rPr>
              <a:t>от требуемых средств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19872" y="5229200"/>
            <a:ext cx="5040560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С 2017 г. уплата </a:t>
            </a:r>
            <a:r>
              <a:rPr lang="ru-RU" b="1" dirty="0">
                <a:solidFill>
                  <a:srgbClr val="002060"/>
                </a:solidFill>
              </a:rPr>
              <a:t>налогов на землю и имущество </a:t>
            </a:r>
            <a:r>
              <a:rPr lang="ru-RU" b="1" dirty="0" smtClean="0">
                <a:solidFill>
                  <a:srgbClr val="002060"/>
                </a:solidFill>
              </a:rPr>
              <a:t>осуществляется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учётом </a:t>
            </a:r>
            <a:r>
              <a:rPr lang="ru-RU" b="1" dirty="0">
                <a:solidFill>
                  <a:srgbClr val="002060"/>
                </a:solidFill>
              </a:rPr>
              <a:t>коэффициента платной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</a:t>
            </a:r>
            <a:r>
              <a:rPr lang="ru-RU" b="1" dirty="0">
                <a:solidFill>
                  <a:srgbClr val="002060"/>
                </a:solidFill>
              </a:rPr>
              <a:t>,</a:t>
            </a:r>
            <a:r>
              <a:rPr lang="ru-RU" b="1" dirty="0" smtClean="0">
                <a:solidFill>
                  <a:srgbClr val="002060"/>
                </a:solidFill>
              </a:rPr>
              <a:t> и </a:t>
            </a:r>
            <a:r>
              <a:rPr lang="ru-RU" b="1" i="1" dirty="0" smtClean="0">
                <a:solidFill>
                  <a:srgbClr val="FF0000"/>
                </a:solidFill>
              </a:rPr>
              <a:t>часть </a:t>
            </a:r>
            <a:r>
              <a:rPr lang="ru-RU" b="1" i="1" dirty="0">
                <a:solidFill>
                  <a:srgbClr val="FF0000"/>
                </a:solidFill>
              </a:rPr>
              <a:t>средств от </a:t>
            </a:r>
            <a:r>
              <a:rPr lang="ru-RU" b="1" i="1" dirty="0" err="1" smtClean="0">
                <a:solidFill>
                  <a:srgbClr val="FF0000"/>
                </a:solidFill>
              </a:rPr>
              <a:t>внебюджета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направляется </a:t>
            </a:r>
            <a:r>
              <a:rPr lang="ru-RU" b="1" dirty="0">
                <a:solidFill>
                  <a:srgbClr val="002060"/>
                </a:solidFill>
              </a:rPr>
              <a:t>на </a:t>
            </a:r>
            <a:r>
              <a:rPr lang="ru-RU" b="1" i="1" dirty="0">
                <a:solidFill>
                  <a:srgbClr val="FF0000"/>
                </a:solidFill>
              </a:rPr>
              <a:t>уплату </a:t>
            </a:r>
            <a:r>
              <a:rPr lang="ru-RU" b="1" i="1" dirty="0" smtClean="0">
                <a:solidFill>
                  <a:srgbClr val="FF0000"/>
                </a:solidFill>
              </a:rPr>
              <a:t>налогов (2,6 %)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Плюс 31"/>
          <p:cNvSpPr/>
          <p:nvPr/>
        </p:nvSpPr>
        <p:spPr>
          <a:xfrm>
            <a:off x="1187624" y="4797152"/>
            <a:ext cx="528620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803413" y="6400800"/>
            <a:ext cx="305091" cy="245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43590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5594" y="94329"/>
            <a:ext cx="8960902" cy="74238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Отраслевые вузы в реализации основных направлений инновационного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FF0000"/>
                </a:solidFill>
                <a:latin typeface="Calibri"/>
              </a:rPr>
              <a:t>р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азвития холдинга «РЖД»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58" y="926069"/>
            <a:ext cx="8976338" cy="473517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rgbClr val="002060"/>
              </a:solidFill>
            </a:endParaRPr>
          </a:p>
          <a:p>
            <a:pPr algn="ctr"/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0000"/>
                </a:solidFill>
              </a:rPr>
              <a:t>Развитие транспортно-логистических систем на основе </a:t>
            </a:r>
            <a:r>
              <a:rPr lang="ru-RU" b="1" dirty="0" err="1">
                <a:solidFill>
                  <a:srgbClr val="FF0000"/>
                </a:solidFill>
              </a:rPr>
              <a:t>клиентоориентированности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Безопасность и </a:t>
            </a:r>
            <a:r>
              <a:rPr lang="ru-RU" b="1" dirty="0" smtClean="0">
                <a:solidFill>
                  <a:srgbClr val="002060"/>
                </a:solidFill>
              </a:rPr>
              <a:t>надёжность </a:t>
            </a:r>
            <a:r>
              <a:rPr lang="ru-RU" b="1" dirty="0">
                <a:solidFill>
                  <a:srgbClr val="002060"/>
                </a:solidFill>
              </a:rPr>
              <a:t>производственных процессов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Разработка и внедрение технических средств и технологий организации грузового тяжеловесного движения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Внедрение инновационных материалов, конструкций, технических систем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Повышение энергетической эффективности основной деятельности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Инновационные телекоммуникационные решения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0000"/>
                </a:solidFill>
              </a:rPr>
              <a:t>Поддержка фундаментальных и прикладных исследований в интересах развития железнодорожного транспорта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Динамические системы управления с использованием искусственного интеллекта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Разработка и внедрение технических средств и технологий организации высокоскоростного и скоростного движения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0000"/>
                </a:solidFill>
              </a:rPr>
              <a:t>Развитие, мониторинг и обслуживание инфраструктуры и подвижного состава на основе внедрения инновационных высокопроизводительных машин, оборудования и технологий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Разработка нормативной базы в области стандартизации и технического регулирования. </a:t>
            </a:r>
            <a:r>
              <a:rPr lang="ru-RU" b="1" dirty="0" err="1">
                <a:solidFill>
                  <a:srgbClr val="002060"/>
                </a:solidFill>
              </a:rPr>
              <a:t>Импортозамещение</a:t>
            </a:r>
            <a:r>
              <a:rPr lang="ru-RU" b="1" dirty="0">
                <a:solidFill>
                  <a:srgbClr val="002060"/>
                </a:solidFill>
              </a:rPr>
              <a:t> и стимулирование закупки инновационной высокотехнологичной продукции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Научно-техническое обеспечение природоохранной деятельности</a:t>
            </a:r>
          </a:p>
          <a:p>
            <a:pPr marL="285750" indent="-285750">
              <a:lnSpc>
                <a:spcPts val="168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Развитие системы управления качеством </a:t>
            </a: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pPr algn="ctr"/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96" y="6021288"/>
            <a:ext cx="9001000" cy="5136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20"/>
              </a:lnSpc>
            </a:pPr>
            <a:r>
              <a:rPr lang="ru-RU" sz="2000" b="1" dirty="0">
                <a:solidFill>
                  <a:srgbClr val="002060"/>
                </a:solidFill>
              </a:rPr>
              <a:t>РУТ (МИИТ) и вузы </a:t>
            </a:r>
            <a:r>
              <a:rPr lang="ru-RU" sz="2000" b="1" dirty="0" err="1">
                <a:solidFill>
                  <a:srgbClr val="002060"/>
                </a:solidFill>
              </a:rPr>
              <a:t>Росжелдора</a:t>
            </a:r>
            <a:r>
              <a:rPr lang="ru-RU" sz="2000" b="1" dirty="0">
                <a:solidFill>
                  <a:srgbClr val="002060"/>
                </a:solidFill>
              </a:rPr>
              <a:t> – </a:t>
            </a:r>
            <a:r>
              <a:rPr lang="ru-RU" sz="2000" b="1" dirty="0">
                <a:solidFill>
                  <a:srgbClr val="FF0000"/>
                </a:solidFill>
              </a:rPr>
              <a:t>центры подготовки кадров и научных </a:t>
            </a:r>
            <a:r>
              <a:rPr lang="ru-RU" sz="2000" b="1" dirty="0" smtClean="0">
                <a:solidFill>
                  <a:srgbClr val="FF0000"/>
                </a:solidFill>
              </a:rPr>
              <a:t>разработок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3707904" y="5634362"/>
            <a:ext cx="1368152" cy="3149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556443" y="6552727"/>
            <a:ext cx="480053" cy="26064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08929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9512" y="764704"/>
            <a:ext cx="8856984" cy="60932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80982" indent="-380982">
              <a:lnSpc>
                <a:spcPts val="4267"/>
              </a:lnSpc>
              <a:buFont typeface="Wingdings" panose="05000000000000000000" pitchFamily="2" charset="2"/>
              <a:buChar char="q"/>
            </a:pPr>
            <a:endParaRPr lang="ru-RU" sz="2667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4267"/>
              </a:lnSpc>
            </a:pPr>
            <a:endParaRPr lang="ru-RU" sz="2667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4267"/>
              </a:lnSpc>
            </a:pPr>
            <a:endParaRPr lang="ru-RU" sz="2667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ru-RU" sz="1867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ru-RU" sz="2133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sz="2133" b="1" dirty="0">
                <a:solidFill>
                  <a:srgbClr val="FF0000"/>
                </a:solidFill>
                <a:cs typeface="Arial" panose="020B0604020202020204" pitchFamily="34" charset="0"/>
              </a:rPr>
              <a:t>Образовательные стандарты на основе профессиональных стандартов (ВО и СПО)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sz="2133" b="1" dirty="0">
                <a:solidFill>
                  <a:srgbClr val="002060"/>
                </a:solidFill>
                <a:cs typeface="Arial" panose="020B0604020202020204" pitchFamily="34" charset="0"/>
              </a:rPr>
              <a:t>Дальнейшее повышение уровня практической подготовки специалистов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sz="2133" b="1" dirty="0">
                <a:solidFill>
                  <a:srgbClr val="FF0000"/>
                </a:solidFill>
                <a:cs typeface="Arial" panose="020B0604020202020204" pitchFamily="34" charset="0"/>
              </a:rPr>
              <a:t>Развитие сетевых форм обучения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sz="2133" b="1" dirty="0">
                <a:solidFill>
                  <a:srgbClr val="002060"/>
                </a:solidFill>
                <a:cs typeface="Arial" panose="020B0604020202020204" pitchFamily="34" charset="0"/>
              </a:rPr>
              <a:t>Базовые кафедры вузов на предприятиях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sz="2133" b="1" dirty="0">
                <a:solidFill>
                  <a:srgbClr val="002060"/>
                </a:solidFill>
                <a:cs typeface="Arial" panose="020B0604020202020204" pitchFamily="34" charset="0"/>
              </a:rPr>
              <a:t>Подготовка специалистов по </a:t>
            </a:r>
            <a:r>
              <a:rPr lang="ru-RU" sz="2133" b="1" dirty="0">
                <a:solidFill>
                  <a:srgbClr val="FF0000"/>
                </a:solidFill>
                <a:cs typeface="Arial" panose="020B0604020202020204" pitchFamily="34" charset="0"/>
              </a:rPr>
              <a:t>перспективным специальностям</a:t>
            </a:r>
            <a:r>
              <a:rPr lang="ru-RU" sz="2133" b="1" dirty="0">
                <a:solidFill>
                  <a:srgbClr val="002060"/>
                </a:solidFill>
                <a:cs typeface="Arial" panose="020B0604020202020204" pitchFamily="34" charset="0"/>
              </a:rPr>
              <a:t>: 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Строительство, эксплуатация и развитие ВСМ 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Строительство и эксплуатация железнодорожных объектов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Транспортное освоение Арктических территорий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Организация перевозочного процесса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Транспортная </a:t>
            </a: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логистика</a:t>
            </a:r>
            <a:endParaRPr lang="ru-RU" sz="1867" b="1" i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Транспортная безопасность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Экономика </a:t>
            </a: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транспорта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Технологи </a:t>
            </a: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и конструкторы железнодорожного транспорта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Информационные </a:t>
            </a: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технологии 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Мультимодальные</a:t>
            </a: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перевозки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Цифровое моделирование транспортных систем</a:t>
            </a:r>
            <a:endParaRPr lang="ru-RU" sz="1867" b="1" i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Цифровой железнодорожный транспорт</a:t>
            </a:r>
            <a:endParaRPr lang="ru-RU" sz="1867" b="1" i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Транспортное </a:t>
            </a: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право</a:t>
            </a:r>
          </a:p>
          <a:p>
            <a:pPr marL="380982" indent="-380982">
              <a:lnSpc>
                <a:spcPts val="2160"/>
              </a:lnSpc>
              <a:buFont typeface="Wingdings" panose="05000000000000000000" pitchFamily="2" charset="2"/>
              <a:buChar char="ü"/>
            </a:pPr>
            <a:r>
              <a:rPr lang="ru-RU" sz="1867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Транспортная </a:t>
            </a:r>
            <a:r>
              <a:rPr lang="ru-RU" sz="1867" b="1" i="1" dirty="0">
                <a:solidFill>
                  <a:srgbClr val="002060"/>
                </a:solidFill>
                <a:cs typeface="Arial" panose="020B0604020202020204" pitchFamily="34" charset="0"/>
              </a:rPr>
              <a:t>экология</a:t>
            </a:r>
          </a:p>
          <a:p>
            <a:pPr>
              <a:lnSpc>
                <a:spcPts val="4267"/>
              </a:lnSpc>
            </a:pPr>
            <a:endParaRPr lang="ru-RU" sz="2133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4267"/>
              </a:lnSpc>
            </a:pPr>
            <a:endParaRPr lang="ru-RU" sz="2133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4267"/>
              </a:lnSpc>
            </a:pPr>
            <a:endParaRPr lang="ru-RU" sz="2667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4267"/>
              </a:lnSpc>
            </a:pPr>
            <a:endParaRPr lang="ru-RU" sz="2667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08437" y="6405331"/>
            <a:ext cx="576064" cy="1920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Основные направления партнёрства железнодорожных предприятий и отраслевых вузов</a:t>
            </a:r>
          </a:p>
        </p:txBody>
      </p:sp>
    </p:spTree>
    <p:extLst>
      <p:ext uri="{BB962C8B-B14F-4D97-AF65-F5344CB8AC3E}">
        <p14:creationId xmlns:p14="http://schemas.microsoft.com/office/powerpoint/2010/main" val="1980930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8497230" y="6525344"/>
            <a:ext cx="491262" cy="2727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40768"/>
            <a:ext cx="8928992" cy="4896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Реализация </a:t>
            </a:r>
            <a:r>
              <a:rPr lang="ru-RU" sz="2400" b="1" dirty="0">
                <a:solidFill>
                  <a:srgbClr val="FF0000"/>
                </a:solidFill>
              </a:rPr>
              <a:t>совместной стипендиальной программы</a:t>
            </a:r>
            <a:r>
              <a:rPr lang="ru-RU" sz="2400" b="1" dirty="0">
                <a:solidFill>
                  <a:srgbClr val="002060"/>
                </a:solidFill>
              </a:rPr>
              <a:t> поддержки аспирантов, молодых </a:t>
            </a:r>
            <a:r>
              <a:rPr lang="ru-RU" sz="2400" b="1" dirty="0" smtClean="0">
                <a:solidFill>
                  <a:srgbClr val="002060"/>
                </a:solidFill>
              </a:rPr>
              <a:t>учёных </a:t>
            </a:r>
            <a:r>
              <a:rPr lang="ru-RU" sz="2400" b="1" dirty="0">
                <a:solidFill>
                  <a:srgbClr val="002060"/>
                </a:solidFill>
              </a:rPr>
              <a:t>и преподавателей вузов транспорта РФ «Павел Мельников» Ассоциации вузов транспорта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германской </a:t>
            </a:r>
            <a:r>
              <a:rPr lang="ru-RU" sz="2400" b="1" dirty="0" smtClean="0">
                <a:solidFill>
                  <a:srgbClr val="002060"/>
                </a:solidFill>
              </a:rPr>
              <a:t>службы академических </a:t>
            </a:r>
            <a:r>
              <a:rPr lang="ru-RU" sz="2400" b="1" dirty="0">
                <a:solidFill>
                  <a:srgbClr val="002060"/>
                </a:solidFill>
              </a:rPr>
              <a:t>обменов (ДААД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Приоритетный проект </a:t>
            </a:r>
            <a:r>
              <a:rPr lang="ru-RU" sz="2400" b="1" dirty="0">
                <a:solidFill>
                  <a:srgbClr val="002060"/>
                </a:solidFill>
              </a:rPr>
              <a:t>Правительства РФ «</a:t>
            </a:r>
            <a:r>
              <a:rPr lang="ru-RU" sz="2400" b="1" dirty="0" smtClean="0">
                <a:solidFill>
                  <a:srgbClr val="002060"/>
                </a:solidFill>
              </a:rPr>
              <a:t>Развитие экспортного потенциала  </a:t>
            </a:r>
            <a:r>
              <a:rPr lang="ru-RU" sz="2400" b="1" dirty="0">
                <a:solidFill>
                  <a:srgbClr val="002060"/>
                </a:solidFill>
              </a:rPr>
              <a:t>российской системы образования»</a:t>
            </a:r>
          </a:p>
          <a:p>
            <a:pPr marL="285750" indent="-285750">
              <a:lnSpc>
                <a:spcPts val="328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Первая </a:t>
            </a:r>
            <a:r>
              <a:rPr lang="ru-RU" sz="2400" b="1" dirty="0">
                <a:solidFill>
                  <a:srgbClr val="FF0000"/>
                </a:solidFill>
              </a:rPr>
              <a:t>Международная олимпиада по английскому языку </a:t>
            </a:r>
            <a:r>
              <a:rPr lang="ru-RU" sz="2400" b="1" dirty="0">
                <a:solidFill>
                  <a:srgbClr val="002060"/>
                </a:solidFill>
              </a:rPr>
              <a:t>для студентов </a:t>
            </a:r>
            <a:r>
              <a:rPr lang="ru-RU" sz="2400" b="1" dirty="0" smtClean="0">
                <a:solidFill>
                  <a:srgbClr val="002060"/>
                </a:solidFill>
              </a:rPr>
              <a:t>   транспортных </a:t>
            </a:r>
            <a:r>
              <a:rPr lang="ru-RU" sz="2400" b="1" dirty="0">
                <a:solidFill>
                  <a:srgbClr val="002060"/>
                </a:solidFill>
              </a:rPr>
              <a:t>вузов государств – участников </a:t>
            </a:r>
            <a:r>
              <a:rPr lang="ru-RU" sz="2400" b="1" dirty="0" smtClean="0">
                <a:solidFill>
                  <a:srgbClr val="002060"/>
                </a:solidFill>
              </a:rPr>
              <a:t>СНГ (ноябрь 2018 года)</a:t>
            </a:r>
            <a:endParaRPr lang="ru-RU" sz="2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FF0000"/>
                </a:solidFill>
              </a:rPr>
              <a:t>Перспективные направления дальнейшей кооперации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FF0000"/>
                </a:solidFill>
              </a:rPr>
              <a:t>международной деятельности </a:t>
            </a:r>
            <a:r>
              <a:rPr lang="ru-RU" sz="2000" b="1" kern="0" dirty="0" smtClean="0">
                <a:solidFill>
                  <a:srgbClr val="FF0000"/>
                </a:solidFill>
              </a:rPr>
              <a:t>вузов</a:t>
            </a:r>
            <a:endParaRPr lang="ru-RU" sz="20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Создание </a:t>
            </a:r>
            <a:r>
              <a:rPr lang="ru-RU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общего банка научных компетенций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РУТ (МИИТ) и вузов </a:t>
            </a:r>
            <a:r>
              <a:rPr lang="ru-RU" sz="20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Росжелдора</a:t>
            </a:r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08437" y="6309320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16632"/>
            <a:ext cx="8856984" cy="43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Перспективные направления научного сотрудничества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4916140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Объединение усилий –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формирование консорциумов </a:t>
            </a:r>
            <a:r>
              <a:rPr lang="ru-RU" b="1" dirty="0" smtClean="0">
                <a:solidFill>
                  <a:srgbClr val="002060"/>
                </a:solidFill>
              </a:rPr>
              <a:t>для участия в конкурсах НИОКР потенциальных заказчиков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2195736" y="1340768"/>
            <a:ext cx="1368152" cy="31491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5400000">
            <a:off x="5256076" y="1952836"/>
            <a:ext cx="720080" cy="648072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1772816"/>
            <a:ext cx="2952328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Значительное увеличение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шансов для победы </a:t>
            </a:r>
            <a:r>
              <a:rPr lang="ru-RU" b="1" dirty="0" smtClean="0">
                <a:solidFill>
                  <a:srgbClr val="002060"/>
                </a:solidFill>
              </a:rPr>
              <a:t>в проводимых конкурсах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24944"/>
            <a:ext cx="1584175" cy="13681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91680" y="2996952"/>
            <a:ext cx="7272808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Проблемы </a:t>
            </a:r>
            <a:r>
              <a:rPr lang="ru-RU" b="1" dirty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ля научных изданий вузов: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Публикации не более чем по </a:t>
            </a:r>
            <a:r>
              <a:rPr lang="ru-RU" b="1" dirty="0" smtClean="0">
                <a:solidFill>
                  <a:srgbClr val="FF0000"/>
                </a:solidFill>
              </a:rPr>
              <a:t>трём научным специальностям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Ограничение объёма публикаций </a:t>
            </a:r>
            <a:r>
              <a:rPr lang="ru-RU" b="1" dirty="0" smtClean="0">
                <a:solidFill>
                  <a:srgbClr val="FF0000"/>
                </a:solidFill>
              </a:rPr>
              <a:t>собственных авторов (40-20 %)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2123729" cy="1296144"/>
          </a:xfrm>
          <a:prstGeom prst="rect">
            <a:avLst/>
          </a:prstGeom>
        </p:spPr>
      </p:pic>
      <p:sp>
        <p:nvSpPr>
          <p:cNvPr id="14" name="Стрелка вверх 13"/>
          <p:cNvSpPr/>
          <p:nvPr/>
        </p:nvSpPr>
        <p:spPr>
          <a:xfrm rot="5400000">
            <a:off x="2015716" y="4545124"/>
            <a:ext cx="720080" cy="648072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4293096"/>
            <a:ext cx="2736304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Формирование </a:t>
            </a:r>
            <a:r>
              <a:rPr lang="ru-RU" b="1" dirty="0" smtClean="0">
                <a:solidFill>
                  <a:srgbClr val="FF0000"/>
                </a:solidFill>
              </a:rPr>
              <a:t>общего банка данных </a:t>
            </a:r>
            <a:r>
              <a:rPr lang="ru-RU" b="1" dirty="0" smtClean="0">
                <a:solidFill>
                  <a:srgbClr val="002060"/>
                </a:solidFill>
              </a:rPr>
              <a:t>научных изданий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4293096"/>
            <a:ext cx="2736304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Обмен публикациями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о различным научным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специальностям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5400000">
            <a:off x="5544108" y="4473116"/>
            <a:ext cx="720080" cy="648072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517232"/>
            <a:ext cx="1008113" cy="100811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979712" y="5733256"/>
            <a:ext cx="6482037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Повышение</a:t>
            </a:r>
            <a:r>
              <a:rPr lang="ru-RU" b="1" dirty="0" smtClean="0">
                <a:solidFill>
                  <a:srgbClr val="FF0000"/>
                </a:solidFill>
              </a:rPr>
              <a:t> индекса научного цитирования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учёных и аспирантов</a:t>
            </a:r>
          </a:p>
        </p:txBody>
      </p:sp>
    </p:spTree>
    <p:extLst>
      <p:ext uri="{BB962C8B-B14F-4D97-AF65-F5344CB8AC3E}">
        <p14:creationId xmlns:p14="http://schemas.microsoft.com/office/powerpoint/2010/main" val="676138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55776" y="144035"/>
            <a:ext cx="5616624" cy="4536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Проекты, объединяющие отраслевые вузы: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Всероссийский </a:t>
            </a:r>
            <a:r>
              <a:rPr lang="ru-RU" sz="2000" b="1" dirty="0">
                <a:solidFill>
                  <a:srgbClr val="002060"/>
                </a:solidFill>
              </a:rPr>
              <a:t>конкурс исследовательских и проектных работ </a:t>
            </a:r>
            <a:r>
              <a:rPr lang="ru-RU" sz="2000" b="1" dirty="0">
                <a:solidFill>
                  <a:srgbClr val="FF0000"/>
                </a:solidFill>
              </a:rPr>
              <a:t>«Транспорт будущего</a:t>
            </a:r>
            <a:r>
              <a:rPr lang="ru-RU" sz="2000" b="1" dirty="0" smtClean="0">
                <a:solidFill>
                  <a:srgbClr val="FF0000"/>
                </a:solidFill>
              </a:rPr>
              <a:t>» </a:t>
            </a:r>
            <a:r>
              <a:rPr lang="ru-RU" sz="2000" b="1" dirty="0" smtClean="0">
                <a:solidFill>
                  <a:srgbClr val="002060"/>
                </a:solidFill>
              </a:rPr>
              <a:t>(ближайшая перспектива – международный статус конкурса)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Олимпиада </a:t>
            </a:r>
            <a:r>
              <a:rPr lang="ru-RU" sz="2000" b="1" dirty="0" smtClean="0">
                <a:solidFill>
                  <a:srgbClr val="FF0000"/>
                </a:solidFill>
              </a:rPr>
              <a:t>«Паруса Надежды»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Первая </a:t>
            </a:r>
            <a:r>
              <a:rPr lang="ru-RU" sz="2000" b="1" dirty="0" smtClean="0">
                <a:solidFill>
                  <a:srgbClr val="FF0000"/>
                </a:solidFill>
              </a:rPr>
              <a:t>Международная олимпиада по английскому языку</a:t>
            </a:r>
            <a:r>
              <a:rPr lang="ru-RU" sz="2000" b="1" dirty="0" smtClean="0">
                <a:solidFill>
                  <a:srgbClr val="002060"/>
                </a:solidFill>
              </a:rPr>
              <a:t> для студентов транспортных вузов государств – участников СНГ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Создание при Ассоциации научных редакторов и изданий (АНРИ) </a:t>
            </a:r>
            <a:r>
              <a:rPr lang="ru-RU" sz="2000" b="1" dirty="0" smtClean="0">
                <a:solidFill>
                  <a:srgbClr val="FF0000"/>
                </a:solidFill>
              </a:rPr>
              <a:t>секции научных транспортных изданий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Создание электронно-библиотечной системы вузов </a:t>
            </a:r>
            <a:r>
              <a:rPr lang="ru-RU" sz="2000" b="1" dirty="0" smtClean="0">
                <a:solidFill>
                  <a:srgbClr val="002060"/>
                </a:solidFill>
              </a:rPr>
              <a:t>железнодорожного </a:t>
            </a:r>
            <a:r>
              <a:rPr lang="ru-RU" sz="2000" b="1" dirty="0">
                <a:solidFill>
                  <a:srgbClr val="002060"/>
                </a:solidFill>
              </a:rPr>
              <a:t>транспорта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2376264" cy="230425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55776" y="4869160"/>
            <a:ext cx="5616624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 участии: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Минтранса России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err="1" smtClean="0">
                <a:solidFill>
                  <a:srgbClr val="002060"/>
                </a:solidFill>
              </a:rPr>
              <a:t>Росжелдора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МСЖД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Ассоциации вузов транспорта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Совета по образованию и науке при КТС СНГ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4869160"/>
            <a:ext cx="2339752" cy="196143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508438" y="6453336"/>
            <a:ext cx="480053" cy="26064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89746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6185</TotalTime>
  <Words>884</Words>
  <Application>Microsoft Office PowerPoint</Application>
  <PresentationFormat>Экран (4:3)</PresentationFormat>
  <Paragraphs>186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Windows User</cp:lastModifiedBy>
  <cp:revision>870</cp:revision>
  <cp:lastPrinted>2016-09-19T05:40:35Z</cp:lastPrinted>
  <dcterms:created xsi:type="dcterms:W3CDTF">2010-03-11T14:10:03Z</dcterms:created>
  <dcterms:modified xsi:type="dcterms:W3CDTF">2018-06-02T10:00:16Z</dcterms:modified>
</cp:coreProperties>
</file>